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828" r:id="rId3"/>
    <p:sldMasterId id="2147483852" r:id="rId4"/>
    <p:sldMasterId id="2147483864" r:id="rId5"/>
    <p:sldMasterId id="2147483876" r:id="rId6"/>
  </p:sldMasterIdLst>
  <p:notesMasterIdLst>
    <p:notesMasterId r:id="rId26"/>
  </p:notesMasterIdLst>
  <p:handoutMasterIdLst>
    <p:handoutMasterId r:id="rId27"/>
  </p:handoutMasterIdLst>
  <p:sldIdLst>
    <p:sldId id="289" r:id="rId7"/>
    <p:sldId id="256" r:id="rId8"/>
    <p:sldId id="274" r:id="rId9"/>
    <p:sldId id="264" r:id="rId10"/>
    <p:sldId id="267" r:id="rId11"/>
    <p:sldId id="270" r:id="rId12"/>
    <p:sldId id="271" r:id="rId13"/>
    <p:sldId id="287" r:id="rId14"/>
    <p:sldId id="288" r:id="rId15"/>
    <p:sldId id="275" r:id="rId16"/>
    <p:sldId id="276" r:id="rId17"/>
    <p:sldId id="304" r:id="rId18"/>
    <p:sldId id="277" r:id="rId19"/>
    <p:sldId id="278" r:id="rId20"/>
    <p:sldId id="303" r:id="rId21"/>
    <p:sldId id="306" r:id="rId22"/>
    <p:sldId id="307" r:id="rId23"/>
    <p:sldId id="308" r:id="rId24"/>
    <p:sldId id="309" r:id="rId25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9900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99"/>
    <a:srgbClr val="CCFFFF"/>
    <a:srgbClr val="CCECFF"/>
    <a:srgbClr val="CCCCFF"/>
    <a:srgbClr val="1D1DC9"/>
    <a:srgbClr val="FFFF99"/>
    <a:srgbClr val="3399FF"/>
    <a:srgbClr val="2D2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7" autoAdjust="0"/>
    <p:restoredTop sz="92530" autoAdjust="0"/>
  </p:normalViewPr>
  <p:slideViewPr>
    <p:cSldViewPr>
      <p:cViewPr varScale="1">
        <p:scale>
          <a:sx n="103" d="100"/>
          <a:sy n="103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pPr>
              <a:defRPr/>
            </a:pPr>
            <a:fld id="{33A487D9-0DA1-41FF-9428-B8E4479A051C}" type="datetimeFigureOut">
              <a:rPr lang="de-DE"/>
              <a:pPr>
                <a:defRPr/>
              </a:pPr>
              <a:t>24.08.2023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pPr>
              <a:defRPr/>
            </a:pPr>
            <a:fld id="{5EE5B137-3759-499A-A319-5B3F2A50FE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defTabSz="955731" eaLnBrk="1" hangingPunct="1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>
            <a:lvl1pPr algn="r" defTabSz="955731" eaLnBrk="1" hangingPunct="1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defTabSz="955731" eaLnBrk="1" hangingPunct="1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62" tIns="47781" rIns="95562" bIns="47781" numCol="1" anchor="b" anchorCtr="0" compatLnSpc="1">
            <a:prstTxWarp prst="textNoShape">
              <a:avLst/>
            </a:prstTxWarp>
          </a:bodyPr>
          <a:lstStyle>
            <a:lvl1pPr algn="r" defTabSz="955731" eaLnBrk="1" hangingPunct="1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5E0875-14AF-4CE8-8535-95474FFD378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859B528-D842-4E22-A966-34F3E9FAA95A}" type="slidenum">
              <a:rPr lang="de-DE" altLang="de-DE" sz="1300" smtClean="0"/>
              <a:pPr>
                <a:spcBef>
                  <a:spcPct val="0"/>
                </a:spcBef>
              </a:pPr>
              <a:t>2</a:t>
            </a:fld>
            <a:endParaRPr lang="de-DE" altLang="de-DE" sz="13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8602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E88254B-FEEE-4E1F-950B-1E928ED97D01}" type="slidenum">
              <a:rPr lang="de-DE" altLang="de-DE" sz="1300" smtClean="0"/>
              <a:pPr>
                <a:spcBef>
                  <a:spcPct val="0"/>
                </a:spcBef>
              </a:pPr>
              <a:t>11</a:t>
            </a:fld>
            <a:endParaRPr lang="de-DE" altLang="de-DE" sz="13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890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848DF0-7F0F-4697-862F-7EEE2887BB23}" type="slidenum">
              <a:rPr lang="de-DE" altLang="de-DE" sz="1300" smtClean="0"/>
              <a:pPr>
                <a:spcBef>
                  <a:spcPct val="0"/>
                </a:spcBef>
              </a:pPr>
              <a:t>13</a:t>
            </a:fld>
            <a:endParaRPr lang="de-DE" altLang="de-DE" sz="13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911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33DBC8-7B31-44D7-8100-4275F728301E}" type="slidenum">
              <a:rPr lang="de-DE" altLang="de-DE" sz="1300" smtClean="0"/>
              <a:pPr>
                <a:spcBef>
                  <a:spcPct val="0"/>
                </a:spcBef>
              </a:pPr>
              <a:t>14</a:t>
            </a:fld>
            <a:endParaRPr lang="de-DE" altLang="de-DE" sz="13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26449E-29BF-4F72-A620-FA6FDB1209DC}" type="slidenum">
              <a:rPr lang="de-DE" altLang="de-DE" sz="1300" smtClean="0"/>
              <a:pPr>
                <a:spcBef>
                  <a:spcPct val="0"/>
                </a:spcBef>
              </a:pPr>
              <a:t>3</a:t>
            </a:fld>
            <a:endParaRPr lang="de-DE" altLang="de-DE" sz="13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FA6D93A-D7F7-44EC-90BF-4CA6939CD32F}" type="slidenum">
              <a:rPr lang="de-DE" altLang="de-DE" sz="1300" smtClean="0"/>
              <a:pPr>
                <a:spcBef>
                  <a:spcPct val="0"/>
                </a:spcBef>
              </a:pPr>
              <a:t>4</a:t>
            </a:fld>
            <a:endParaRPr lang="de-DE" altLang="de-DE" sz="13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0C9B02-AF64-48AD-9D64-FE53A351705E}" type="slidenum">
              <a:rPr lang="de-DE" altLang="de-DE" sz="1300" smtClean="0"/>
              <a:pPr>
                <a:spcBef>
                  <a:spcPct val="0"/>
                </a:spcBef>
              </a:pPr>
              <a:t>5</a:t>
            </a:fld>
            <a:endParaRPr lang="de-DE" altLang="de-DE" sz="13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D7B40E7-50C6-4B70-915D-C646EFBE5DB4}" type="slidenum">
              <a:rPr lang="de-DE" altLang="de-DE" sz="1300" smtClean="0"/>
              <a:pPr>
                <a:spcBef>
                  <a:spcPct val="0"/>
                </a:spcBef>
              </a:pPr>
              <a:t>6</a:t>
            </a:fld>
            <a:endParaRPr lang="de-DE" altLang="de-DE" sz="13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947C9E-46FA-4978-A743-CF8249702D4C}" type="slidenum">
              <a:rPr lang="de-DE" altLang="de-DE" sz="1300" smtClean="0"/>
              <a:pPr>
                <a:spcBef>
                  <a:spcPct val="0"/>
                </a:spcBef>
              </a:pPr>
              <a:t>7</a:t>
            </a:fld>
            <a:endParaRPr lang="de-DE" altLang="de-DE" sz="13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26C6F2-4BE5-4FCB-8444-A2F02552F82F}" type="slidenum">
              <a:rPr lang="de-DE" altLang="de-DE" sz="1300" smtClean="0"/>
              <a:pPr>
                <a:spcBef>
                  <a:spcPct val="0"/>
                </a:spcBef>
              </a:pPr>
              <a:t>8</a:t>
            </a:fld>
            <a:endParaRPr lang="de-DE" altLang="de-DE" sz="13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D28D5A6-A5E0-498A-B540-F32C7F19DA38}" type="slidenum">
              <a:rPr lang="de-DE" altLang="de-DE" sz="1300" smtClean="0"/>
              <a:pPr>
                <a:spcBef>
                  <a:spcPct val="0"/>
                </a:spcBef>
              </a:pPr>
              <a:t>9</a:t>
            </a:fld>
            <a:endParaRPr lang="de-DE" altLang="de-DE" sz="13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8397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5963" indent="-274638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0172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4375" indent="-219075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15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987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59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3175" indent="-219075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C13ECE-D9EE-4FE0-B976-9ADCEC460D2A}" type="slidenum">
              <a:rPr lang="de-DE" altLang="de-DE" sz="1300" smtClean="0"/>
              <a:pPr>
                <a:spcBef>
                  <a:spcPct val="0"/>
                </a:spcBef>
              </a:pPr>
              <a:t>10</a:t>
            </a:fld>
            <a:endParaRPr lang="de-DE" altLang="de-DE" sz="13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28CB-4E24-473D-8754-6A75EF2F69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843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8A2F3-CA65-4B05-A61C-91D67AE6109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62383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B526E-90BA-4F67-8D66-D13D049F1B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3029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B7E0C953-C429-4412-A4F9-9609AD89EF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87072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71DD6E46-0F37-4257-9A31-39D48012CD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910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1E0C5E17-4736-4CDD-BB82-1A0B0894318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52579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9DFA5000-800E-4450-82CD-7F3853271FA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4942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99A115C-5BE3-4F26-8490-ED9F31CEA4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4225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3533DCB-20E5-4CA9-A552-6571A7E8F0F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30918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744391FA-A35B-44A7-8EBA-E18B9256222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95703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3F5930E3-A125-4C92-9B70-EDEC183B8C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68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DFD32-9F2B-42EF-9839-357129B52F9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744448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2A7288A-9E3E-4D9D-912E-1580C32116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4024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92E6C405-1879-4C20-8C72-D5DBDA7D9E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719630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D600F071-4D82-4432-9EC4-5954DD598C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9899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3900D143-61DB-4E20-917C-FDACF678E1E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5106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1FD42800-9F49-4DFB-9515-CC8E242B9A1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26335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7A61238F-DD50-416C-9431-AE47A824BD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3376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487471AC-EBF3-4ABA-9353-A03DBE5EB6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23843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E2F6784-190E-4202-BC0C-231EB07D972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255516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40F84573-66BC-4ECD-8392-D382D9E15D2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98074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FFD5EC48-145F-4E9B-A8CD-79930655218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640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0A135-0F7D-4E3F-A0D5-3A82F68261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8881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D1D3D7D-F9A0-4B7C-8AF8-445486ABFD7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09945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BF4EAC5-9969-48DE-9D70-E1F2DE66B98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2374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9235AB15-55D4-4B2A-A8A3-A1ADD14940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902291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A9C764F-C8FE-4454-98F9-89116C802EB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8928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05CDABE7-AFEC-4C91-8FA1-93F60BE8F6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41368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466AB97-4B9C-4715-BEF9-C739DA8FB3E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564217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F1355AEF-11A2-45FB-A58C-99B2765AC0D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6654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48DB4FF1-E7E6-439C-86B9-94C543C9C9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38442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8E23948-D9C7-4EAC-8FFF-19E50CBFE3D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28326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26E7310-5BF6-4AF1-A71D-4717C62C33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9274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D76A-A9A0-4917-AA35-AF1DD55850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80247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BD869F54-D5ED-4157-B194-902223FC7C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14099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4BB6AD61-1ACF-49C6-BC0E-9466F039DB2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88993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30AEA476-6A05-454B-A303-E6DB05C1C2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20585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B3B4CA3-361B-4DDA-89F7-85B9BDD4165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77026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ACAE31B5-91B8-4014-B59A-4CF55C5721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36656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5024DDCB-B2E2-486F-9F70-C9BA427973B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88999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BD747591-091B-4C6C-9F21-F91F955FD19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4907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ACE559A2-25E2-4253-9255-611EC239C70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614621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BEF2F79-B66B-4FC9-9E36-B9B6D54294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331926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11488736-58BE-4144-B834-203D5BC2E1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2982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3F94A-5E3D-450B-9A21-96176F5E14B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43486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7BECA7AD-E8D0-480A-B245-273F3BB7CBC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27676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3E93FD6-6CB2-424A-B3FA-7CBBA494AB0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7260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375115A2-FC16-48BD-B4F7-33A4B0DD426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22576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1A47B73-9FC5-43C3-8008-16024712A5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4200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616EFEAA-DCAB-402C-A114-8819D29CBD1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575643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836B49E2-2BC1-47FD-B562-ACA2CB816E6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400588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52B3715-EFF7-4A7F-A747-9094D9E67AF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093791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F5EC9AAD-F1BA-4167-876A-F0C41A9B97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645924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2211E5DD-1B28-414D-B6DE-F95B23820C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950125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82CC170C-CB3D-451C-85AC-C5C9227271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612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62BE8-DD3C-4A11-9F82-5C5781D2033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632141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7360E78-4C34-45D1-AD07-3DDB67CE5C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473437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E2A3462E-05BC-4AC4-A20F-5F441DFB02C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36241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5CBFE9FA-82D3-451E-B90B-66580D6DD2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865151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891ECFB7-6E7D-42CE-8DE2-653FDC5E95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8486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90B04AD-C38D-4900-BC5B-0F26B661CF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46753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C583FAB7-1C82-4E92-97A8-E4C72759AC0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82702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defRPr/>
            </a:lvl1pPr>
          </a:lstStyle>
          <a:p>
            <a:pPr>
              <a:defRPr/>
            </a:pPr>
            <a:fld id="{FD3E9105-3946-4C96-8D50-E9CD97CF96A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608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F9BEC-F143-4DDE-9EE6-860D37FF4BA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722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3BC2A-7197-4CEC-A1C0-C9F7EA2CC5A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154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3BE2C-4492-4A19-ACA3-74BAD2AB7E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6416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259F043-4136-4133-A921-B30DD41219D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2" r:id="rId1"/>
    <p:sldLayoutId id="2147486233" r:id="rId2"/>
    <p:sldLayoutId id="2147486234" r:id="rId3"/>
    <p:sldLayoutId id="2147486235" r:id="rId4"/>
    <p:sldLayoutId id="2147486236" r:id="rId5"/>
    <p:sldLayoutId id="2147486237" r:id="rId6"/>
    <p:sldLayoutId id="2147486238" r:id="rId7"/>
    <p:sldLayoutId id="2147486239" r:id="rId8"/>
    <p:sldLayoutId id="2147486240" r:id="rId9"/>
    <p:sldLayoutId id="2147486241" r:id="rId10"/>
    <p:sldLayoutId id="2147486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16C089-9E3A-442C-900A-8CC6B3377E4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3" r:id="rId1"/>
    <p:sldLayoutId id="2147486244" r:id="rId2"/>
    <p:sldLayoutId id="2147486245" r:id="rId3"/>
    <p:sldLayoutId id="2147486246" r:id="rId4"/>
    <p:sldLayoutId id="2147486247" r:id="rId5"/>
    <p:sldLayoutId id="2147486248" r:id="rId6"/>
    <p:sldLayoutId id="2147486249" r:id="rId7"/>
    <p:sldLayoutId id="2147486250" r:id="rId8"/>
    <p:sldLayoutId id="2147486251" r:id="rId9"/>
    <p:sldLayoutId id="2147486252" r:id="rId10"/>
    <p:sldLayoutId id="21474862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D714C61-8724-4E98-86E7-60D338834E9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4" r:id="rId1"/>
    <p:sldLayoutId id="2147486255" r:id="rId2"/>
    <p:sldLayoutId id="2147486256" r:id="rId3"/>
    <p:sldLayoutId id="2147486257" r:id="rId4"/>
    <p:sldLayoutId id="2147486258" r:id="rId5"/>
    <p:sldLayoutId id="2147486259" r:id="rId6"/>
    <p:sldLayoutId id="2147486260" r:id="rId7"/>
    <p:sldLayoutId id="2147486261" r:id="rId8"/>
    <p:sldLayoutId id="2147486262" r:id="rId9"/>
    <p:sldLayoutId id="2147486263" r:id="rId10"/>
    <p:sldLayoutId id="21474862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9B9201B-2DE3-4E5D-931D-B222F71C861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5" r:id="rId1"/>
    <p:sldLayoutId id="2147486266" r:id="rId2"/>
    <p:sldLayoutId id="2147486267" r:id="rId3"/>
    <p:sldLayoutId id="2147486268" r:id="rId4"/>
    <p:sldLayoutId id="2147486269" r:id="rId5"/>
    <p:sldLayoutId id="2147486270" r:id="rId6"/>
    <p:sldLayoutId id="2147486271" r:id="rId7"/>
    <p:sldLayoutId id="2147486272" r:id="rId8"/>
    <p:sldLayoutId id="2147486273" r:id="rId9"/>
    <p:sldLayoutId id="2147486274" r:id="rId10"/>
    <p:sldLayoutId id="21474862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0E78F9-2FB8-4241-801D-609D1A88263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6" r:id="rId1"/>
    <p:sldLayoutId id="2147486277" r:id="rId2"/>
    <p:sldLayoutId id="2147486278" r:id="rId3"/>
    <p:sldLayoutId id="2147486279" r:id="rId4"/>
    <p:sldLayoutId id="2147486280" r:id="rId5"/>
    <p:sldLayoutId id="2147486281" r:id="rId6"/>
    <p:sldLayoutId id="2147486282" r:id="rId7"/>
    <p:sldLayoutId id="2147486283" r:id="rId8"/>
    <p:sldLayoutId id="2147486284" r:id="rId9"/>
    <p:sldLayoutId id="2147486285" r:id="rId10"/>
    <p:sldLayoutId id="21474862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4FCBC46-256B-46BF-9E94-C2CD53713C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87" r:id="rId1"/>
    <p:sldLayoutId id="2147486288" r:id="rId2"/>
    <p:sldLayoutId id="2147486289" r:id="rId3"/>
    <p:sldLayoutId id="2147486290" r:id="rId4"/>
    <p:sldLayoutId id="2147486291" r:id="rId5"/>
    <p:sldLayoutId id="2147486292" r:id="rId6"/>
    <p:sldLayoutId id="2147486293" r:id="rId7"/>
    <p:sldLayoutId id="2147486294" r:id="rId8"/>
    <p:sldLayoutId id="2147486295" r:id="rId9"/>
    <p:sldLayoutId id="2147486296" r:id="rId10"/>
    <p:sldLayoutId id="21474862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7197725" cy="1728787"/>
          </a:xfrm>
          <a:solidFill>
            <a:srgbClr val="FBF9A5"/>
          </a:solidFill>
        </p:spPr>
        <p:txBody>
          <a:bodyPr/>
          <a:lstStyle/>
          <a:p>
            <a:pPr eaLnBrk="1" hangingPunct="1"/>
            <a:r>
              <a:rPr lang="de-DE" altLang="de-DE" sz="4000" smtClean="0">
                <a:solidFill>
                  <a:srgbClr val="0000FF"/>
                </a:solidFill>
              </a:rPr>
              <a:t>Übergang in die weiterführende Schule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5550" y="3500438"/>
            <a:ext cx="6400800" cy="2447925"/>
          </a:xfrm>
        </p:spPr>
        <p:txBody>
          <a:bodyPr/>
          <a:lstStyle/>
          <a:p>
            <a:pPr eaLnBrk="1" hangingPunct="1"/>
            <a:endParaRPr lang="de-DE" altLang="de-DE" dirty="0" smtClean="0"/>
          </a:p>
          <a:p>
            <a:pPr eaLnBrk="1" hangingPunct="1"/>
            <a:endParaRPr lang="de-DE" altLang="de-DE" dirty="0" smtClean="0"/>
          </a:p>
          <a:p>
            <a:pPr eaLnBrk="1" hangingPunct="1"/>
            <a:r>
              <a:rPr lang="de-DE" altLang="de-DE" dirty="0" smtClean="0">
                <a:solidFill>
                  <a:srgbClr val="3399FF"/>
                </a:solidFill>
              </a:rPr>
              <a:t>Informationsveranstaltung </a:t>
            </a:r>
          </a:p>
          <a:p>
            <a:pPr eaLnBrk="1" hangingPunct="1"/>
            <a:r>
              <a:rPr lang="de-DE" altLang="de-DE" dirty="0" smtClean="0">
                <a:solidFill>
                  <a:srgbClr val="3399FF"/>
                </a:solidFill>
              </a:rPr>
              <a:t>am 22.08.2023</a:t>
            </a:r>
          </a:p>
        </p:txBody>
      </p:sp>
      <p:pic>
        <p:nvPicPr>
          <p:cNvPr id="65540" name="Picture 5" descr="BS02007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60350"/>
            <a:ext cx="1498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el 1"/>
          <p:cNvSpPr>
            <a:spLocks noGrp="1"/>
          </p:cNvSpPr>
          <p:nvPr>
            <p:ph type="title"/>
          </p:nvPr>
        </p:nvSpPr>
        <p:spPr>
          <a:xfrm>
            <a:off x="395288" y="285750"/>
            <a:ext cx="8353425" cy="1143000"/>
          </a:xfrm>
          <a:solidFill>
            <a:srgbClr val="CCECFF"/>
          </a:solidFill>
        </p:spPr>
        <p:txBody>
          <a:bodyPr/>
          <a:lstStyle/>
          <a:p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571625"/>
            <a:ext cx="8353425" cy="5170488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u.  6:	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 im Klassenverband</a:t>
            </a:r>
          </a:p>
          <a:p>
            <a:pPr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Englisch als erste Fremdsprache Pflichtfach</a:t>
            </a:r>
          </a:p>
          <a:p>
            <a:pPr>
              <a:buFontTx/>
              <a:buNone/>
              <a:defRPr/>
            </a:pP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6:	 WPU (Wahlpflichtunterricht)</a:t>
            </a:r>
          </a:p>
          <a:p>
            <a:pPr lvl="4">
              <a:defRPr/>
            </a:pPr>
            <a:r>
              <a:rPr lang="de-DE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Fremdsprache</a:t>
            </a:r>
          </a:p>
          <a:p>
            <a:pPr lvl="4">
              <a:defRPr/>
            </a:pPr>
            <a:r>
              <a:rPr lang="de-DE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Arbeitslehre (Technik/Wirtschaft/Hauswirtschaft)</a:t>
            </a:r>
          </a:p>
          <a:p>
            <a:pPr lvl="4">
              <a:defRPr/>
            </a:pPr>
            <a:r>
              <a:rPr lang="de-DE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Naturwissenschaften</a:t>
            </a:r>
          </a:p>
          <a:p>
            <a:pPr lvl="4">
              <a:defRPr/>
            </a:pPr>
            <a:r>
              <a:rPr lang="de-DE" sz="1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Darstellen und Gestalten</a:t>
            </a: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4">
              <a:buFontTx/>
              <a:buNone/>
              <a:defRPr/>
            </a:pP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7:	 Fachleistungskurse ( G- und E-Kurse)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            </a:t>
            </a: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7		: Englisch u. Mathematik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ab Klasse 8 od. 9	: Deutsch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 ab Klasse 9		: Physik od. Chemie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8:	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Ausdehnung des WPU um eine weitere Fremdsprache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als zweite oder dritte Fremdsprache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bis 9: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keine Versetzung</a:t>
            </a:r>
          </a:p>
          <a:p>
            <a:pPr algn="ctr"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Ganztagsschule und immer inklusiv</a:t>
            </a:r>
          </a:p>
          <a:p>
            <a:pPr>
              <a:buFontTx/>
              <a:buNone/>
              <a:defRPr/>
            </a:pPr>
            <a:r>
              <a:rPr lang="de-DE" sz="2000" dirty="0" smtClean="0">
                <a:solidFill>
                  <a:srgbClr val="990000"/>
                </a:solidFill>
              </a:rPr>
              <a:t> </a:t>
            </a:r>
          </a:p>
          <a:p>
            <a:pPr>
              <a:buFontTx/>
              <a:buNone/>
              <a:defRPr/>
            </a:pPr>
            <a:endParaRPr lang="de-DE" sz="2000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el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496300" cy="1223963"/>
          </a:xfrm>
          <a:solidFill>
            <a:srgbClr val="CCECFF"/>
          </a:solidFill>
        </p:spPr>
        <p:txBody>
          <a:bodyPr/>
          <a:lstStyle/>
          <a:p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GESAMTSCHULE - ABSCHLÜSSE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700213"/>
            <a:ext cx="8280400" cy="4681537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de-DE" altLang="de-D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Hauptschulabschluss nach Klasse 9</a:t>
            </a:r>
          </a:p>
          <a:p>
            <a:pPr>
              <a:defRPr/>
            </a:pPr>
            <a:r>
              <a:rPr lang="de-DE" altLang="de-D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Hauptschulabschluss nach Kl.10 A</a:t>
            </a:r>
          </a:p>
          <a:p>
            <a:pPr>
              <a:defRPr/>
            </a:pPr>
            <a:r>
              <a:rPr lang="de-DE" altLang="de-D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mittlerer Schulabschluss -  Fachoberschulreife, evtl. Berechtigung zum Besuch der gymnasialen Oberstufe</a:t>
            </a:r>
          </a:p>
          <a:p>
            <a:pPr>
              <a:defRPr/>
            </a:pPr>
            <a:r>
              <a:rPr lang="de-DE" altLang="de-DE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Besuch der Oberstufe Erlangung der Allgemeinen Hochschulreife nach Klasse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b="1" smtClean="0">
                <a:solidFill>
                  <a:srgbClr val="2D2DB9"/>
                </a:solidFill>
              </a:rPr>
              <a:t>NRW-Sportschule in Köln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24425"/>
          </a:xfrm>
          <a:solidFill>
            <a:srgbClr val="FBF9A5"/>
          </a:solidFill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33CC"/>
                </a:solidFill>
              </a:rPr>
              <a:t>Für sportliche und sportinteressierte Schülerinnen und Schüler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33CC"/>
                </a:solidFill>
              </a:rPr>
              <a:t>Ziel Vereinbarkeit von Schule und Leistungssport </a:t>
            </a: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de-DE" altLang="de-DE" sz="2400" b="1" dirty="0">
                <a:solidFill>
                  <a:srgbClr val="0033CC"/>
                </a:solidFill>
              </a:rPr>
              <a:t> </a:t>
            </a:r>
            <a:r>
              <a:rPr lang="de-DE" altLang="de-DE" sz="2400" b="1" dirty="0" smtClean="0">
                <a:solidFill>
                  <a:srgbClr val="0033CC"/>
                </a:solidFill>
              </a:rPr>
              <a:t>   (5 </a:t>
            </a:r>
            <a:r>
              <a:rPr lang="de-DE" altLang="de-DE" sz="2400" b="1" dirty="0" err="1" smtClean="0">
                <a:solidFill>
                  <a:srgbClr val="0033CC"/>
                </a:solidFill>
              </a:rPr>
              <a:t>Wochenstd</a:t>
            </a:r>
            <a:r>
              <a:rPr lang="de-DE" altLang="de-DE" sz="2400" b="1" dirty="0" smtClean="0">
                <a:solidFill>
                  <a:srgbClr val="0033CC"/>
                </a:solidFill>
              </a:rPr>
              <a:t>. Sport)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33CC"/>
                </a:solidFill>
              </a:rPr>
              <a:t>Bestehen eines sportmotorischen Tests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33CC"/>
                </a:solidFill>
              </a:rPr>
              <a:t>Verbund bestehend aus</a:t>
            </a:r>
          </a:p>
          <a:p>
            <a:pPr algn="ctr"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66FF"/>
                </a:solidFill>
              </a:rPr>
              <a:t>Apostelgymnasium</a:t>
            </a:r>
          </a:p>
          <a:p>
            <a:pPr algn="ctr"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66FF"/>
                </a:solidFill>
              </a:rPr>
              <a:t>Elsa-Brandström-Realschule</a:t>
            </a:r>
          </a:p>
          <a:p>
            <a:pPr algn="ctr"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66FF"/>
                </a:solidFill>
              </a:rPr>
              <a:t>Hildegard von Bingen-Gymnasium</a:t>
            </a:r>
          </a:p>
          <a:p>
            <a:pPr algn="ctr"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66FF"/>
                </a:solidFill>
              </a:rPr>
              <a:t>Alfred-Müller-</a:t>
            </a:r>
            <a:r>
              <a:rPr lang="de-DE" altLang="de-DE" sz="2400" b="1" dirty="0" err="1" smtClean="0">
                <a:solidFill>
                  <a:srgbClr val="0066FF"/>
                </a:solidFill>
              </a:rPr>
              <a:t>Armack</a:t>
            </a:r>
            <a:r>
              <a:rPr lang="de-DE" altLang="de-DE" sz="2400" b="1" dirty="0" smtClean="0">
                <a:solidFill>
                  <a:srgbClr val="0066FF"/>
                </a:solidFill>
              </a:rPr>
              <a:t>-Berufskolleg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2400" b="1" dirty="0" smtClean="0">
                <a:solidFill>
                  <a:srgbClr val="0033CC"/>
                </a:solidFill>
              </a:rPr>
              <a:t>Anmeldetermine schon im Dezember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el 1"/>
          <p:cNvSpPr>
            <a:spLocks noGrp="1"/>
          </p:cNvSpPr>
          <p:nvPr>
            <p:ph type="title"/>
          </p:nvPr>
        </p:nvSpPr>
        <p:spPr>
          <a:xfrm>
            <a:off x="142875" y="333375"/>
            <a:ext cx="8786813" cy="1238250"/>
          </a:xfrm>
          <a:solidFill>
            <a:srgbClr val="CCECFF"/>
          </a:solidFill>
        </p:spPr>
        <p:txBody>
          <a:bodyPr/>
          <a:lstStyle/>
          <a:p>
            <a:r>
              <a:rPr lang="de-DE" altLang="de-DE" sz="40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Gesetzliche Regelungen und Anmeldeverfahren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5" y="1714500"/>
            <a:ext cx="8786813" cy="4929188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de-DE" altLang="de-DE" sz="24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Persönliche Anmeldung an der </a:t>
            </a:r>
            <a:r>
              <a:rPr lang="de-DE" altLang="de-DE" sz="2400" b="1" u="sng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wfS</a:t>
            </a:r>
            <a:r>
              <a:rPr lang="de-DE" altLang="de-DE" sz="24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 der Halbjahreszeugnisausgabe mit</a:t>
            </a:r>
            <a:r>
              <a:rPr lang="de-DE" altLang="de-DE" sz="24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lvl="1" indent="0">
              <a:buNone/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Aufnahmeantrag </a:t>
            </a:r>
          </a:p>
          <a:p>
            <a:pPr marL="457200" lvl="1" indent="0">
              <a:buNone/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alt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 Kopie des Halbjahreszeugnisses der vierten Klasse</a:t>
            </a:r>
          </a:p>
          <a:p>
            <a:pPr>
              <a:buFontTx/>
              <a:buNone/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buFontTx/>
              <a:buNone/>
              <a:defRPr/>
            </a:pPr>
            <a:r>
              <a:rPr lang="de-DE" altLang="de-DE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Privatschulen haben ihre eigenen Anmelderegelungen, bitte dort selbst nachfragen!</a:t>
            </a:r>
          </a:p>
          <a:p>
            <a:pPr>
              <a:buFontTx/>
              <a:buNone/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Gesamtschulen haben einen sehr kurzen, vorgezogenen Anmeldezeitraum! </a:t>
            </a:r>
          </a:p>
          <a:p>
            <a:pPr>
              <a:buFontTx/>
              <a:buNone/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Anmeldezeiträume auf der </a:t>
            </a: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Homepage der Schulen </a:t>
            </a: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 unter </a:t>
            </a:r>
            <a:r>
              <a:rPr lang="de-DE" altLang="de-DE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www.bildung.koeln.de</a:t>
            </a:r>
          </a:p>
          <a:p>
            <a:pPr>
              <a:defRPr/>
            </a:pPr>
            <a:endParaRPr lang="de-DE" altLang="de-DE" sz="3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de-DE" sz="1800" b="1" u="sng" dirty="0" smtClean="0">
              <a:solidFill>
                <a:srgbClr val="990000"/>
              </a:solidFill>
            </a:endParaRPr>
          </a:p>
          <a:p>
            <a:pPr>
              <a:buFontTx/>
              <a:buNone/>
              <a:defRPr/>
            </a:pPr>
            <a:r>
              <a:rPr lang="de-DE" altLang="de-DE" sz="1800" b="1" dirty="0" smtClean="0">
                <a:solidFill>
                  <a:srgbClr val="990000"/>
                </a:solidFill>
              </a:rPr>
              <a:t>	</a:t>
            </a:r>
            <a:endParaRPr lang="de-DE" altLang="de-DE" sz="18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el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69325" cy="1079500"/>
          </a:xfrm>
          <a:solidFill>
            <a:srgbClr val="CCECFF"/>
          </a:solidFill>
        </p:spPr>
        <p:txBody>
          <a:bodyPr/>
          <a:lstStyle/>
          <a:p>
            <a:r>
              <a:rPr lang="de-DE" altLang="de-DE" sz="40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Wichtige schulische Kriterien  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5159375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 des Kindes im vierten Schuljahr / Lernentwicklung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Noten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Annäherung an die Kompetenzstufen in den Hauptfächern (fachliche und überfachliche Kompetenzen)</a:t>
            </a: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Arbeitsverhalten / Lernverhalten des Kindes:</a:t>
            </a:r>
          </a:p>
          <a:p>
            <a:pPr marL="1257300" lvl="2" indent="-457200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Selbstständigkeit, Motivation </a:t>
            </a:r>
          </a:p>
          <a:p>
            <a:pPr marL="1257300" lvl="2" indent="-457200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Leistungsbereitschaft, Anstrengungsbereitschaft</a:t>
            </a:r>
          </a:p>
          <a:p>
            <a:pPr marL="1257300" lvl="2" indent="-457200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Methodenkompetenz (Prozessbezogene Kompetenzen)</a:t>
            </a: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Denkfähigkeit des Kindes: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Aufgabenverständnis, </a:t>
            </a:r>
            <a:r>
              <a:rPr lang="de-DE" altLang="de-DE" sz="20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Auffassungsgabe</a:t>
            </a:r>
            <a:r>
              <a:rPr lang="de-DE" altLang="de-DE" sz="2000" dirty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Abstraktionsvermögen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Konzentrationsfähigkeit, Ausdauer</a:t>
            </a:r>
          </a:p>
          <a:p>
            <a:pPr lvl="2">
              <a:buFont typeface="Symbol" pitchFamily="18" charset="2"/>
              <a:buChar char="-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Flexibilität</a:t>
            </a: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Gesamtentwicklung des Kindes in der Grundschulzeit</a:t>
            </a:r>
          </a:p>
          <a:p>
            <a:pPr>
              <a:defRPr/>
            </a:pPr>
            <a:endParaRPr lang="de-DE" sz="24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4000" b="1" smtClean="0">
                <a:solidFill>
                  <a:srgbClr val="2D2DB9"/>
                </a:solidFill>
              </a:rPr>
              <a:t>Informationen zur Wahl der wfS</a:t>
            </a:r>
            <a:r>
              <a:rPr lang="de-DE" altLang="de-DE" smtClean="0">
                <a:solidFill>
                  <a:srgbClr val="2D2DB9"/>
                </a:solidFill>
              </a:rPr>
              <a:t>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752975"/>
          </a:xfrm>
          <a:solidFill>
            <a:srgbClr val="FBF9A5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Elterninformation des Ministeriums zur Sekundarstufe I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Übersicht zu Infoveranstaltungen /„Tagen der offenen Tür“ der Schulen in unserem Schulbezirk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de-DE" altLang="de-DE" sz="2400" smtClean="0">
                <a:solidFill>
                  <a:srgbClr val="0000FF"/>
                </a:solidFill>
              </a:rPr>
              <a:t>	</a:t>
            </a:r>
            <a:r>
              <a:rPr lang="de-DE" altLang="de-DE" sz="2400" b="1" smtClean="0">
                <a:solidFill>
                  <a:srgbClr val="0000FF"/>
                </a:solidFill>
              </a:rPr>
              <a:t>www.stadt-koeln.de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www.bildungsportal.nrw.de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Infoheft über alle Schulen der Stadt Köln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Informationsangebot des Schulpsychologischen Dienstes</a:t>
            </a:r>
            <a:endParaRPr lang="de-DE" altLang="de-DE" sz="10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400" b="1" smtClean="0">
                <a:solidFill>
                  <a:srgbClr val="0000FF"/>
                </a:solidFill>
              </a:rPr>
              <a:t>Elternsprechtage </a:t>
            </a:r>
            <a:r>
              <a:rPr lang="de-DE" altLang="de-DE" sz="2400" b="1" u="sng" smtClean="0">
                <a:solidFill>
                  <a:srgbClr val="0000FF"/>
                </a:solidFill>
              </a:rPr>
              <a:t>im November</a:t>
            </a:r>
          </a:p>
          <a:p>
            <a:pPr eaLnBrk="1" hangingPunct="1">
              <a:lnSpc>
                <a:spcPct val="80000"/>
              </a:lnSpc>
            </a:pPr>
            <a:endParaRPr lang="de-DE" altLang="de-DE" sz="24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3600" smtClean="0">
                <a:solidFill>
                  <a:srgbClr val="0033CC"/>
                </a:solidFill>
              </a:rPr>
              <a:t/>
            </a:r>
            <a:br>
              <a:rPr lang="de-DE" altLang="de-DE" sz="3600" smtClean="0">
                <a:solidFill>
                  <a:srgbClr val="0033CC"/>
                </a:solidFill>
              </a:rPr>
            </a:br>
            <a:r>
              <a:rPr lang="de-DE" altLang="de-DE" sz="3600" b="1" smtClean="0">
                <a:solidFill>
                  <a:srgbClr val="2D2DB9"/>
                </a:solidFill>
              </a:rPr>
              <a:t>Beratungsgespräch</a:t>
            </a:r>
            <a:r>
              <a:rPr lang="de-DE" altLang="de-DE" sz="3600" smtClean="0">
                <a:solidFill>
                  <a:srgbClr val="0033CC"/>
                </a:solidFill>
              </a:rPr>
              <a:t/>
            </a:r>
            <a:br>
              <a:rPr lang="de-DE" altLang="de-DE" sz="3600" smtClean="0">
                <a:solidFill>
                  <a:srgbClr val="0033CC"/>
                </a:solidFill>
              </a:rPr>
            </a:br>
            <a:endParaRPr lang="de-DE" altLang="de-DE" sz="3600" smtClean="0">
              <a:solidFill>
                <a:srgbClr val="0033CC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4824412"/>
          </a:xfrm>
          <a:solidFill>
            <a:srgbClr val="FBF9A5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altLang="de-DE" sz="2800" dirty="0" smtClean="0">
                <a:solidFill>
                  <a:srgbClr val="0000FF"/>
                </a:solidFill>
              </a:rPr>
              <a:t>Termin: November 2023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de-DE" altLang="de-DE" sz="2800" dirty="0" smtClean="0">
                <a:solidFill>
                  <a:srgbClr val="0000FF"/>
                </a:solidFill>
              </a:rPr>
              <a:t>Endet mit einer Erklärung zur beabsichtigen Empfehlung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de-DE" altLang="de-DE" sz="2800" dirty="0" smtClean="0">
                <a:solidFill>
                  <a:srgbClr val="0000FF"/>
                </a:solidFill>
              </a:rPr>
              <a:t>Empfehlung ist Teil des Zeugnisses und wird von der Klassenkonferenz beschlossen (Januar 2024)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de-DE" altLang="de-DE" sz="2800" dirty="0" smtClean="0">
                <a:solidFill>
                  <a:srgbClr val="0000FF"/>
                </a:solidFill>
              </a:rPr>
              <a:t>Als Empfehlung werden immer 2 Schulformen genannt: Gesamtschule </a:t>
            </a:r>
            <a:r>
              <a:rPr lang="de-DE" altLang="de-DE" sz="2800" u="sng" dirty="0" smtClean="0">
                <a:solidFill>
                  <a:srgbClr val="0000FF"/>
                </a:solidFill>
              </a:rPr>
              <a:t>und</a:t>
            </a:r>
            <a:r>
              <a:rPr lang="de-DE" altLang="de-DE" sz="2800" dirty="0" smtClean="0">
                <a:solidFill>
                  <a:srgbClr val="0000FF"/>
                </a:solidFill>
              </a:rPr>
              <a:t> Haupt-/Realschule bzw. Gymnasium sowie Sekundarschule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de-DE" altLang="de-DE" sz="2800" dirty="0" smtClean="0">
                <a:solidFill>
                  <a:srgbClr val="0000FF"/>
                </a:solidFill>
              </a:rPr>
              <a:t>Möglichkeit einer </a:t>
            </a:r>
            <a:r>
              <a:rPr lang="de-DE" altLang="de-DE" sz="2800" dirty="0" err="1" smtClean="0">
                <a:solidFill>
                  <a:srgbClr val="0000FF"/>
                </a:solidFill>
              </a:rPr>
              <a:t>zusätzl</a:t>
            </a:r>
            <a:r>
              <a:rPr lang="de-DE" altLang="de-DE" sz="2800" dirty="0" smtClean="0">
                <a:solidFill>
                  <a:srgbClr val="0000FF"/>
                </a:solidFill>
              </a:rPr>
              <a:t>. eingeschränkten Empfehlung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de-DE" altLang="de-DE" sz="4000" b="1" smtClean="0">
                <a:solidFill>
                  <a:srgbClr val="2D2DB9"/>
                </a:solidFill>
              </a:rPr>
              <a:t>Begründete Empfehlung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184775"/>
          </a:xfrm>
          <a:solidFill>
            <a:srgbClr val="FBF9A5"/>
          </a:solidFill>
        </p:spPr>
        <p:txBody>
          <a:bodyPr/>
          <a:lstStyle/>
          <a:p>
            <a:pPr>
              <a:defRPr/>
            </a:pPr>
            <a:r>
              <a:rPr lang="de-DE" altLang="de-DE" sz="1800" b="1" u="sng" dirty="0">
                <a:solidFill>
                  <a:srgbClr val="2D2DB9"/>
                </a:solidFill>
                <a:cs typeface="Arial" panose="020B0604020202020204" pitchFamily="34" charset="0"/>
              </a:rPr>
              <a:t>Die Halbjahreszeugnisse enthalten eine Schulformempfehlung  </a:t>
            </a:r>
          </a:p>
          <a:p>
            <a:pPr>
              <a:buFontTx/>
              <a:buNone/>
              <a:defRPr/>
            </a:pPr>
            <a:r>
              <a:rPr lang="de-DE" altLang="de-DE" sz="1800" b="1" dirty="0">
                <a:solidFill>
                  <a:srgbClr val="2D2DB9"/>
                </a:solidFill>
                <a:cs typeface="Arial" panose="020B0604020202020204" pitchFamily="34" charset="0"/>
              </a:rPr>
              <a:t>	</a:t>
            </a:r>
            <a:r>
              <a:rPr lang="de-DE" altLang="de-DE" sz="1800" b="1" u="sng" dirty="0">
                <a:solidFill>
                  <a:srgbClr val="2D2DB9"/>
                </a:solidFill>
                <a:cs typeface="Arial" panose="020B0604020202020204" pitchFamily="34" charset="0"/>
              </a:rPr>
              <a:t>mit einer schriftlichen Begründung, die die Klassenkonferenz entscheidet.</a:t>
            </a:r>
          </a:p>
          <a:p>
            <a:pPr>
              <a:buFontTx/>
              <a:buNone/>
              <a:defRPr/>
            </a:pPr>
            <a:r>
              <a:rPr lang="de-DE" altLang="de-DE" sz="1800" b="1" dirty="0">
                <a:solidFill>
                  <a:srgbClr val="2D2DB9"/>
                </a:solidFill>
                <a:cs typeface="Arial" panose="020B0604020202020204" pitchFamily="34" charset="0"/>
              </a:rPr>
              <a:t>	</a:t>
            </a:r>
            <a:r>
              <a:rPr lang="de-DE" altLang="de-DE" sz="1800" dirty="0">
                <a:solidFill>
                  <a:srgbClr val="2D2DB9"/>
                </a:solidFill>
                <a:cs typeface="Arial" panose="020B0604020202020204" pitchFamily="34" charset="0"/>
              </a:rPr>
              <a:t>Diese Schulformempfehlung kann mit einer Einschränkung verbunden sein.</a:t>
            </a:r>
          </a:p>
          <a:p>
            <a:pPr>
              <a:buFontTx/>
              <a:buNone/>
              <a:defRPr/>
            </a:pPr>
            <a:r>
              <a:rPr lang="de-DE" altLang="de-DE" sz="1800" dirty="0">
                <a:solidFill>
                  <a:srgbClr val="2D2DB9"/>
                </a:solidFill>
                <a:cs typeface="Arial" panose="020B0604020202020204" pitchFamily="34" charset="0"/>
              </a:rPr>
              <a:t>	Bsp.: „Der Besuch einer Realschule wird dem Kind empfohlen, für den Besuch eines Gymnasiums ist dieses Kind eingeschränkt geeignet.“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de-DE" altLang="de-DE" sz="1800" dirty="0" smtClean="0">
                <a:solidFill>
                  <a:srgbClr val="2D2DB9"/>
                </a:solidFill>
              </a:rPr>
              <a:t>Empfehlung soll die Grundlage für die Entscheidung der Eltern sein.</a:t>
            </a:r>
          </a:p>
          <a:p>
            <a:pPr>
              <a:defRPr/>
            </a:pPr>
            <a:r>
              <a:rPr lang="de-DE" altLang="de-DE" sz="1800" dirty="0" smtClean="0">
                <a:solidFill>
                  <a:srgbClr val="2D2DB9"/>
                </a:solidFill>
              </a:rPr>
              <a:t>Aber: Begründete Empfehlung ist kein „Verwaltungsakt“ und trifft keine feste Regelung: Die Eltern können eine abweichende Entscheidung treffen. </a:t>
            </a:r>
          </a:p>
          <a:p>
            <a:pPr>
              <a:defRPr/>
            </a:pPr>
            <a:r>
              <a:rPr lang="de-DE" altLang="de-DE" sz="1800" b="1" u="sng" dirty="0" smtClean="0">
                <a:solidFill>
                  <a:srgbClr val="2D2DB9"/>
                </a:solidFill>
                <a:cs typeface="Arial" panose="020B0604020202020204" pitchFamily="34" charset="0"/>
              </a:rPr>
              <a:t>Die Eltern </a:t>
            </a:r>
            <a:r>
              <a:rPr lang="de-DE" altLang="de-DE" sz="1800" b="1" u="sng" dirty="0">
                <a:solidFill>
                  <a:srgbClr val="2D2DB9"/>
                </a:solidFill>
                <a:cs typeface="Arial" panose="020B0604020202020204" pitchFamily="34" charset="0"/>
              </a:rPr>
              <a:t>sind bei der Wahl der </a:t>
            </a:r>
            <a:r>
              <a:rPr lang="de-DE" altLang="de-DE" sz="1800" b="1" u="sng" dirty="0" err="1">
                <a:solidFill>
                  <a:srgbClr val="2D2DB9"/>
                </a:solidFill>
                <a:cs typeface="Arial" panose="020B0604020202020204" pitchFamily="34" charset="0"/>
              </a:rPr>
              <a:t>wfS</a:t>
            </a:r>
            <a:r>
              <a:rPr lang="de-DE" altLang="de-DE" sz="1800" b="1" u="sng" dirty="0">
                <a:solidFill>
                  <a:srgbClr val="2D2DB9"/>
                </a:solidFill>
                <a:cs typeface="Arial" panose="020B0604020202020204" pitchFamily="34" charset="0"/>
              </a:rPr>
              <a:t> nicht an die Schulformempfehlung gebunden. </a:t>
            </a:r>
          </a:p>
          <a:p>
            <a:pPr>
              <a:buFontTx/>
              <a:buNone/>
              <a:defRPr/>
            </a:pPr>
            <a:r>
              <a:rPr lang="de-DE" altLang="de-DE" sz="1800" dirty="0">
                <a:solidFill>
                  <a:srgbClr val="2D2DB9"/>
                </a:solidFill>
                <a:cs typeface="Arial" panose="020B0604020202020204" pitchFamily="34" charset="0"/>
              </a:rPr>
              <a:t>	Die Eltern melden nach Beratung durch die aufnehmende Schule ihr Kind bei der Schulform ihrer Wahl an</a:t>
            </a:r>
            <a:r>
              <a:rPr lang="de-DE" altLang="de-DE" sz="1800" dirty="0" smtClean="0">
                <a:solidFill>
                  <a:srgbClr val="2D2DB9"/>
                </a:solidFill>
                <a:cs typeface="Arial" panose="020B0604020202020204" pitchFamily="34" charset="0"/>
              </a:rPr>
              <a:t>.</a:t>
            </a:r>
            <a:endParaRPr lang="de-DE" altLang="de-DE" sz="1800" dirty="0" smtClean="0">
              <a:solidFill>
                <a:srgbClr val="2D2DB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de-DE" altLang="de-DE" sz="1800" dirty="0" smtClean="0">
                <a:solidFill>
                  <a:srgbClr val="2D2DB9"/>
                </a:solidFill>
              </a:rPr>
              <a:t>Bei abweichender Entscheidung der Eltern lädt die weiterführende Schule zu einer verpflichtenden Beratung ein.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de-DE" altLang="de-DE" dirty="0" smtClean="0">
                <a:solidFill>
                  <a:srgbClr val="FF0000"/>
                </a:solidFill>
              </a:rPr>
              <a:t>Entscheidung zum Wohle des Kindes!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de-DE" altLang="de-DE" b="1" smtClean="0">
                <a:solidFill>
                  <a:srgbClr val="2D2DB9"/>
                </a:solidFill>
              </a:rPr>
              <a:t>Anmeldeverfahren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  <a:solidFill>
            <a:srgbClr val="FBF9A5"/>
          </a:solidFill>
          <a:ln>
            <a:solidFill>
              <a:srgbClr val="FBF9A5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Anmeldung an den weiterführenden Schulen nach Erhalt des Halbjahreszeugnisses </a:t>
            </a:r>
            <a:r>
              <a:rPr lang="de-DE" altLang="de-DE" sz="2000" dirty="0" smtClean="0">
                <a:solidFill>
                  <a:srgbClr val="1D1DC9"/>
                </a:solidFill>
              </a:rPr>
              <a:t>(Zeugnis enthält die begründete Empfehlung der Schule; Eltern melden die Kinder an der Schule </a:t>
            </a:r>
            <a:r>
              <a:rPr lang="de-DE" altLang="de-DE" sz="2000" u="sng" dirty="0" smtClean="0">
                <a:solidFill>
                  <a:srgbClr val="1D1DC9"/>
                </a:solidFill>
              </a:rPr>
              <a:t>ihrer Wahl</a:t>
            </a:r>
            <a:r>
              <a:rPr lang="de-DE" altLang="de-DE" sz="2000" dirty="0" smtClean="0">
                <a:solidFill>
                  <a:srgbClr val="1D1DC9"/>
                </a:solidFill>
              </a:rPr>
              <a:t> an)</a:t>
            </a:r>
            <a:r>
              <a:rPr lang="de-DE" altLang="de-DE" sz="2000" b="1" dirty="0" smtClean="0">
                <a:solidFill>
                  <a:srgbClr val="1D1DC9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Mit dem Zeugnis erhalten die Kinder einen „Anmeldeschein“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Das Original muss der weiterführenden Schule bei der Anmeldung vorgelegt werden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Schulen in privater Trägerschaft sind von dieser Regelung ausgenommen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Ausgabe der Zeugnisse: Fr, </a:t>
            </a:r>
            <a:r>
              <a:rPr lang="de-DE" altLang="de-DE" sz="2000" b="1" u="sng" dirty="0" smtClean="0">
                <a:solidFill>
                  <a:srgbClr val="1D1DC9"/>
                </a:solidFill>
              </a:rPr>
              <a:t>26. Januar 2024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Anmeldezeitraum beginnt ab </a:t>
            </a:r>
            <a:r>
              <a:rPr lang="de-DE" altLang="de-DE" sz="2000" b="1" u="sng" dirty="0" smtClean="0">
                <a:solidFill>
                  <a:srgbClr val="1D1DC9"/>
                </a:solidFill>
              </a:rPr>
              <a:t>26. Januar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Voraussichtlich verkürzter Anmeldezeitraum für Gesamtschulen </a:t>
            </a:r>
          </a:p>
          <a:p>
            <a:pPr eaLnBrk="1" hangingPunct="1">
              <a:lnSpc>
                <a:spcPct val="80000"/>
              </a:lnSpc>
              <a:spcBef>
                <a:spcPts val="1200"/>
              </a:spcBef>
            </a:pPr>
            <a:r>
              <a:rPr lang="de-DE" altLang="de-DE" sz="2000" b="1" dirty="0" smtClean="0">
                <a:solidFill>
                  <a:srgbClr val="1D1DC9"/>
                </a:solidFill>
              </a:rPr>
              <a:t>Anmeldefristen bitte beachten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endParaRPr lang="de-DE" altLang="de-D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Inhaltsplatzhalt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  <a:solidFill>
            <a:srgbClr val="FFFF99"/>
          </a:solidFill>
        </p:spPr>
        <p:txBody>
          <a:bodyPr/>
          <a:lstStyle/>
          <a:p>
            <a:endParaRPr lang="de-DE" altLang="de-DE" sz="4400" smtClean="0">
              <a:solidFill>
                <a:srgbClr val="1D1DC9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82846" y="1839768"/>
            <a:ext cx="8327922" cy="31393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anose="030B0504020000000003" pitchFamily="66" charset="0"/>
              </a:rPr>
              <a:t>Vielen Dank</a:t>
            </a:r>
          </a:p>
          <a:p>
            <a:pPr algn="ctr">
              <a:defRPr/>
            </a:pPr>
            <a:r>
              <a:rPr lang="de-D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anose="030B0504020000000003" pitchFamily="66" charset="0"/>
              </a:rPr>
              <a:t>für Ihre </a:t>
            </a:r>
          </a:p>
          <a:p>
            <a:pPr algn="ctr">
              <a:defRPr/>
            </a:pPr>
            <a:r>
              <a:rPr lang="de-DE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egoe Script" panose="030B0504020000000003" pitchFamily="66" charset="0"/>
              </a:rPr>
              <a:t>Aufmerksamkeit!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72500" cy="11430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4000" b="1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weiterführenden Schulformen</a:t>
            </a:r>
          </a:p>
        </p:txBody>
      </p:sp>
      <p:graphicFrame>
        <p:nvGraphicFramePr>
          <p:cNvPr id="4138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404250"/>
              </p:ext>
            </p:extLst>
          </p:nvPr>
        </p:nvGraphicFramePr>
        <p:xfrm>
          <a:off x="468313" y="1557338"/>
          <a:ext cx="8207375" cy="4689856"/>
        </p:xfrm>
        <a:graphic>
          <a:graphicData uri="http://schemas.openxmlformats.org/drawingml/2006/table">
            <a:tbl>
              <a:tblPr/>
              <a:tblGrid>
                <a:gridCol w="164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Hauptschule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Realschule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Gymnasium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 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Sekundar-schule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Gemeinsch</a:t>
                      </a: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Schule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Gesamt-schule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487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Sekundarstufe II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Qualifikation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Qualifikation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Einführung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altLang="de-DE" sz="11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Köln gibt es keine Gemeinschafts- oder Sekundarschule mehr.</a:t>
                      </a:r>
                      <a:endParaRPr kumimoji="0" lang="de-DE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Sekundarstufe II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Qualifikation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Einführung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A5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788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kumimoji="0" lang="de-DE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kumimoji="0" lang="de-DE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Erprob.-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Erprob.-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Erprob.-</a:t>
                      </a:r>
                      <a:r>
                        <a:rPr kumimoji="0" lang="de-DE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st.</a:t>
                      </a: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im Klassenverb.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im Klassenverb.</a:t>
                      </a:r>
                    </a:p>
                  </a:txBody>
                  <a:tcPr marL="91427" marR="91427" marT="45699" marB="4569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Pfeil nach oben 6"/>
          <p:cNvSpPr/>
          <p:nvPr/>
        </p:nvSpPr>
        <p:spPr bwMode="auto">
          <a:xfrm>
            <a:off x="3563938" y="5349875"/>
            <a:ext cx="214312" cy="436563"/>
          </a:xfrm>
          <a:prstGeom prst="upArrow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de-DE" dirty="0"/>
          </a:p>
        </p:txBody>
      </p:sp>
      <p:sp>
        <p:nvSpPr>
          <p:cNvPr id="8" name="Pfeil nach oben 7"/>
          <p:cNvSpPr/>
          <p:nvPr/>
        </p:nvSpPr>
        <p:spPr bwMode="auto">
          <a:xfrm>
            <a:off x="6784975" y="5229225"/>
            <a:ext cx="212725" cy="436563"/>
          </a:xfrm>
          <a:prstGeom prst="upArrow">
            <a:avLst/>
          </a:prstGeom>
          <a:solidFill>
            <a:schemeClr val="tx2">
              <a:lumMod val="95000"/>
              <a:lumOff val="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795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36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Erprobungsstufe </a:t>
            </a:r>
            <a:br>
              <a:rPr lang="de-DE" altLang="de-DE" sz="36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6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gegliederten Schulsystem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2875"/>
            <a:ext cx="7772400" cy="259238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47FFD1"/>
            </a:solidFill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de-DE" sz="2100" b="1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und 6: pädagogische Einheit</a:t>
            </a:r>
            <a:r>
              <a:rPr lang="de-DE" sz="21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keine Versetzung</a:t>
            </a:r>
          </a:p>
          <a:p>
            <a:pPr eaLnBrk="1" hangingPunct="1">
              <a:buFontTx/>
              <a:buNone/>
              <a:defRPr/>
            </a:pPr>
            <a:r>
              <a:rPr lang="de-DE" sz="21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Ziele: </a:t>
            </a:r>
          </a:p>
          <a:p>
            <a:pPr eaLnBrk="1" hangingPunct="1">
              <a:defRPr/>
            </a:pPr>
            <a:r>
              <a:rPr lang="de-DE" sz="21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Heranführung an die Unterrichtsmethoden und Lernangebote der Schulform</a:t>
            </a:r>
          </a:p>
          <a:p>
            <a:pPr eaLnBrk="1" hangingPunct="1">
              <a:defRPr/>
            </a:pPr>
            <a:r>
              <a:rPr lang="de-DE" sz="210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Beobachtung der Kenntnisse, Fertigkeiten und Fähigkeiten des Schülers mit dem Ziel, die Entscheidung über die Eignung für die gewählte Schulform sicherer zu machen</a:t>
            </a:r>
          </a:p>
          <a:p>
            <a:pPr eaLnBrk="1" hangingPunct="1">
              <a:defRPr/>
            </a:pPr>
            <a:endParaRPr lang="de-DE" sz="2000" dirty="0" smtClean="0">
              <a:solidFill>
                <a:srgbClr val="9900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5084763"/>
            <a:ext cx="7775575" cy="1512589"/>
          </a:xfrm>
          <a:prstGeom prst="rect">
            <a:avLst/>
          </a:prstGeom>
          <a:solidFill>
            <a:schemeClr val="accent3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de-DE" kern="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kern="0" dirty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und 6 wird gemeinschaftlich und differenziert </a:t>
            </a:r>
            <a:r>
              <a:rPr lang="de-DE" kern="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gelernt, 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de-DE" kern="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auch hier keine Versetzung</a:t>
            </a:r>
            <a:endParaRPr lang="de-DE" kern="0" dirty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endParaRPr lang="de-DE" kern="0" dirty="0" smtClean="0">
              <a:solidFill>
                <a:srgbClr val="2D2DB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de-DE" kern="0" dirty="0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Ziel</a:t>
            </a:r>
            <a:r>
              <a:rPr lang="de-DE" kern="0" dirty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Vielfalt der Talente und Begabungen der Kinder fördern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4213" y="4149725"/>
            <a:ext cx="7772400" cy="9350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de-DE" sz="3600" b="1" kern="0" dirty="0">
                <a:solidFill>
                  <a:srgbClr val="2D2DB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Klasse 5 und 6 </a:t>
            </a:r>
          </a:p>
          <a:p>
            <a:pPr algn="ctr" eaLnBrk="1" hangingPunct="1">
              <a:defRPr/>
            </a:pPr>
            <a:r>
              <a:rPr lang="de-DE" sz="3600" b="1" kern="0" dirty="0">
                <a:solidFill>
                  <a:srgbClr val="2D2DB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den integrierenden Schulformen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429625" cy="1214437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400" smtClean="0">
                <a:solidFill>
                  <a:srgbClr val="990000"/>
                </a:solidFill>
              </a:rPr>
              <a:t/>
            </a:r>
            <a:br>
              <a:rPr lang="de-DE" altLang="de-DE" sz="2400" smtClean="0">
                <a:solidFill>
                  <a:srgbClr val="990000"/>
                </a:solidFill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HAUPTSCHULE</a:t>
            </a:r>
            <a:r>
              <a:rPr lang="de-DE" altLang="de-DE" sz="280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de-DE" sz="2800" smtClean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altLang="de-DE" sz="2800" smtClean="0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24000"/>
            <a:ext cx="8429625" cy="50292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u. 6</a:t>
            </a:r>
            <a:r>
              <a:rPr lang="de-DE" altLang="de-DE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 im Klassenverband, Übergang ohne 			            Versetzung, Fremdsprache: Englisch</a:t>
            </a:r>
          </a:p>
          <a:p>
            <a:pPr>
              <a:buFontTx/>
              <a:buNone/>
              <a:defRPr/>
            </a:pP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7 bis 10: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Klassenverband u. in Kursen nach Leistung und 		            Neigung</a:t>
            </a:r>
          </a:p>
          <a:p>
            <a:pPr>
              <a:buFontTx/>
              <a:buNone/>
              <a:defRPr/>
            </a:pP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7 bis 9: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Fachleistungskurs in Mathematik und Englisch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alt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G-Kurs und E-Kurs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de-DE" alt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7 u.  10: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WPU Schwerpunktsetzung: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Arbeitslehre u. Naturwissenschaften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alt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Kunst und Musik</a:t>
            </a:r>
          </a:p>
          <a:p>
            <a:pPr>
              <a:buFontTx/>
              <a:buNone/>
              <a:defRPr/>
            </a:pPr>
            <a:r>
              <a:rPr lang="de-DE" alt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Jahrgang 10: </a:t>
            </a:r>
            <a:r>
              <a:rPr lang="de-DE" alt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 A : Schwerpunkt Naturwissenschaften u. Arbeitslehre		          TYP B : Schwerpunkt Deutsch, Englisch u. Mathematik</a:t>
            </a:r>
          </a:p>
          <a:p>
            <a:pPr>
              <a:buFontTx/>
              <a:buNone/>
              <a:defRPr/>
            </a:pPr>
            <a:endParaRPr lang="de-DE" alt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Tx/>
              <a:buNone/>
              <a:defRPr/>
            </a:pPr>
            <a:r>
              <a:rPr lang="de-DE" altLang="de-DE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Köln Ganztagsschule und immer inklusiv</a:t>
            </a:r>
          </a:p>
          <a:p>
            <a:pPr>
              <a:buFontTx/>
              <a:buNone/>
              <a:defRPr/>
            </a:pPr>
            <a:endParaRPr lang="de-DE" altLang="de-DE" sz="2000" dirty="0" smtClean="0">
              <a:solidFill>
                <a:srgbClr val="990000"/>
              </a:solidFill>
            </a:endParaRPr>
          </a:p>
          <a:p>
            <a:pPr>
              <a:buFontTx/>
              <a:buNone/>
              <a:defRPr/>
            </a:pPr>
            <a:endParaRPr lang="de-DE" altLang="de-DE" sz="2000" dirty="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  <a:defRPr/>
            </a:pPr>
            <a:endParaRPr lang="de-DE" altLang="de-DE" sz="20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97887" cy="118745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HAUPTSCHULE - ABSCHLÜSSE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8497887" cy="4953000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de-DE" altLang="de-DE" sz="2400" dirty="0" smtClean="0">
                <a:solidFill>
                  <a:srgbClr val="990000"/>
                </a:solidFill>
              </a:rPr>
              <a:t> </a:t>
            </a: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Hauptschulabschluss nach Klasse 9</a:t>
            </a:r>
          </a:p>
          <a:p>
            <a:pPr>
              <a:buFontTx/>
              <a:buNone/>
              <a:defRPr/>
            </a:pPr>
            <a:endParaRPr lang="de-DE" alt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Hauptschulabschluss nach Kl. 10 TYP A, danach Berufskolleg, Berufsschule, Berufsfachschule</a:t>
            </a:r>
          </a:p>
          <a:p>
            <a:pPr>
              <a:buFontTx/>
              <a:buNone/>
              <a:defRPr/>
            </a:pPr>
            <a:endParaRPr lang="de-DE" alt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mittlerer Schulabschluss (Fachoberschulreife) nach Klasse 10 TYP B, mit Übergangsmöglichkeit in die Einführungsphase der gymnasialen Oberstufe oder zur Fachoberschule (Berufskolleg) bei befriedigenden und besseren Leistungen in allen Fächern</a:t>
            </a:r>
          </a:p>
          <a:p>
            <a:pPr>
              <a:buFontTx/>
              <a:buNone/>
              <a:defRPr/>
            </a:pPr>
            <a:endParaRPr lang="de-DE" altLang="de-DE" sz="2400" dirty="0" smtClean="0">
              <a:solidFill>
                <a:srgbClr val="99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de-DE" altLang="de-DE" sz="2400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497887" cy="11525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REALSCHULE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497887" cy="4997152"/>
          </a:xfrm>
          <a:solidFill>
            <a:srgbClr val="FFFF99"/>
          </a:solidFill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u. 6: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 im Klassenverband</a:t>
            </a: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5: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Fremdsprache: Englisch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6: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erweitertes Lernangebot: 2. Fremdsprache 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(Französisch, Niederländisch, Spanisch)</a:t>
            </a:r>
          </a:p>
          <a:p>
            <a:pPr>
              <a:buFontTx/>
              <a:buNone/>
              <a:defRPr/>
            </a:pP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7: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WPU mit 4 unterschiedlichen Schwerpunkten</a:t>
            </a:r>
          </a:p>
          <a:p>
            <a:pPr lvl="1"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Fremdsprachlicher Schwerpunkt: Weiterführung der 2. Fremdsprache </a:t>
            </a:r>
          </a:p>
          <a:p>
            <a:pPr lvl="1">
              <a:buFontTx/>
              <a:buNone/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bis Klasse 10</a:t>
            </a:r>
          </a:p>
          <a:p>
            <a:pPr lvl="1"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Naturwissenschaftlich-technischer Schwerpunkt mit: Physik od. Chemie od. Biologie od. Technik od. Informatik</a:t>
            </a:r>
          </a:p>
          <a:p>
            <a:pPr lvl="1"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Sozialwissenschaftlicher Schwerpunkt mit Sozialwissenschaften</a:t>
            </a:r>
          </a:p>
          <a:p>
            <a:pPr lvl="1">
              <a:defRPr/>
            </a:pPr>
            <a:r>
              <a:rPr lang="de-DE" sz="1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Musisch-künstlerischer Schwerpunkt mit Musik oder Kunst</a:t>
            </a:r>
          </a:p>
          <a:p>
            <a:pPr marL="457200" lvl="1" indent="0">
              <a:buNone/>
              <a:defRPr/>
            </a:pPr>
            <a:endParaRPr lang="de-DE" sz="8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9: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evtl. je nach Schule Angebot einer weiteren  Fremdsprache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sowie Hauswirtschaft</a:t>
            </a:r>
          </a:p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de-DE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Köln immer inklusiv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296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381000"/>
            <a:ext cx="8497887" cy="11430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REALSCHULE - ABSCHLÜSSE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95288" y="1676400"/>
            <a:ext cx="8497887" cy="4848225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Tx/>
              <a:buNone/>
              <a:defRPr/>
            </a:pPr>
            <a:endParaRPr lang="de-DE" altLang="de-DE" sz="2200" dirty="0" smtClean="0">
              <a:solidFill>
                <a:srgbClr val="990000"/>
              </a:solidFill>
            </a:endParaRP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mittlerer Schulabschluss  – Fachoberschulreife</a:t>
            </a:r>
          </a:p>
          <a:p>
            <a:pPr>
              <a:buFontTx/>
              <a:buNone/>
              <a:defRPr/>
            </a:pPr>
            <a:endParaRPr lang="de-DE" alt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Übergangsmöglichkeit in die gymnasiale Oberstufe je nach Leistung in die Einführungsphase oder Qualifikationsphase</a:t>
            </a:r>
          </a:p>
          <a:p>
            <a:pPr>
              <a:buFontTx/>
              <a:buNone/>
              <a:defRPr/>
            </a:pPr>
            <a:endParaRPr lang="de-DE" alt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alt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Gleichwertige Abschlüsse wie in der Hauptschule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altLang="de-DE" sz="24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42875"/>
            <a:ext cx="8424862" cy="1000125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 (G 9)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85875"/>
            <a:ext cx="8424862" cy="5357813"/>
          </a:xfrm>
          <a:solidFill>
            <a:srgbClr val="FFFF99"/>
          </a:solidFill>
        </p:spPr>
        <p:txBody>
          <a:bodyPr/>
          <a:lstStyle/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– 7: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Unterricht im Klassenverband in allen Fächern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       des Pflichtbereichs, 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Religionslehre, Sport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Differenzierung in den Fremdsprachen </a:t>
            </a:r>
            <a:endParaRPr lang="de-DE" sz="1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5: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erste Fremdsprache Englisch oder eine andere moderne             	         Fremdsprache oder Latein</a:t>
            </a: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7: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zweite Fremdsprache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de-DE" sz="20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Sprachenfolge: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5 : Englisch 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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7 : Latein/Franz.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Latein    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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Klasse 7 : Englisch 	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Franz./a.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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Klasse 7 : Englisch	</a:t>
            </a:r>
          </a:p>
          <a:p>
            <a:pPr>
              <a:buFontTx/>
              <a:buNone/>
              <a:defRPr/>
            </a:pPr>
            <a:r>
              <a:rPr lang="de-DE" sz="20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Klasse 9: 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WPU Schwerpunktsetzung (Erprobung von Interessen):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dritte Fremdsprache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Technik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Ernährungslehre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Informatik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Politik/Wirtschaft</a:t>
            </a:r>
          </a:p>
          <a:p>
            <a:pPr lvl="4">
              <a:spcBef>
                <a:spcPts val="0"/>
              </a:spcBef>
              <a:defRPr/>
            </a:pPr>
            <a:r>
              <a:rPr lang="de-DE" sz="1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Naturwissenschaften</a:t>
            </a:r>
          </a:p>
          <a:p>
            <a:pPr>
              <a:buFontTx/>
              <a:buNone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Besonderheit       : Bilingualer Zweig, Musikgymnasium...</a:t>
            </a:r>
          </a:p>
          <a:p>
            <a:pPr>
              <a:defRPr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1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4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57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0" dur="5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3" dur="500"/>
                                        <p:tgtEl>
                                          <p:spTgt spid="317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6" dur="500"/>
                                        <p:tgtEl>
                                          <p:spTgt spid="317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1" dur="500"/>
                                        <p:tgtEl>
                                          <p:spTgt spid="317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85750"/>
            <a:ext cx="8424862" cy="11430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Unterrichtsorganisation: Sekundarstufe I </a:t>
            </a:r>
            <a:b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2800" b="1" smtClean="0">
                <a:solidFill>
                  <a:srgbClr val="2D2DB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GYMNASIUM – ABSCHLÜSSE (G 9)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71625"/>
            <a:ext cx="8424862" cy="4953000"/>
          </a:xfrm>
          <a:solidFill>
            <a:srgbClr val="FFFF99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de-DE" sz="2000" dirty="0" smtClean="0">
              <a:solidFill>
                <a:srgbClr val="990000"/>
              </a:solidFill>
            </a:endParaRP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Versetzung am Ende der Klasse 10: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Berechtigung zum Besuch der Einführungsphase der Oberstufe</a:t>
            </a:r>
          </a:p>
          <a:p>
            <a:pPr marL="914400" lvl="1" indent="-457200">
              <a:buFontTx/>
              <a:buAutoNum type="arabicPeriod" startAt="2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Hauptschulabschlüssen gleichwertige Abschlüsse je nach      Leistungen</a:t>
            </a:r>
          </a:p>
          <a:p>
            <a:pPr marL="914400" lvl="1" indent="-457200">
              <a:buFontTx/>
              <a:buAutoNum type="arabicPeriod" startAt="2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Mittlerer Schulabschluss (Fachoberschulreife)</a:t>
            </a:r>
          </a:p>
          <a:p>
            <a:pPr lvl="1">
              <a:buFontTx/>
              <a:buNone/>
              <a:defRPr/>
            </a:pPr>
            <a:endParaRPr lang="de-DE" sz="20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1">
              <a:buFontTx/>
              <a:buNone/>
              <a:defRPr/>
            </a:pPr>
            <a:endParaRPr lang="de-DE" sz="1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Versetzung am Ende der Klasse 11: </a:t>
            </a:r>
          </a:p>
          <a:p>
            <a:pPr marL="857250" lvl="1" indent="-457200">
              <a:buFontTx/>
              <a:buAutoNum type="arabicPeriod"/>
              <a:defRPr/>
            </a:pP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Berechtigung zum Besuch der Qualifikationsphase der Oberstufe</a:t>
            </a:r>
          </a:p>
          <a:p>
            <a:pPr>
              <a:defRPr/>
            </a:pPr>
            <a:endParaRPr lang="de-DE" sz="24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Allgemeine Hochschulreife nach Klasse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99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7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8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9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Bildschirmpräsentation (4:3)</PresentationFormat>
  <Paragraphs>273</Paragraphs>
  <Slides>19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19</vt:i4>
      </vt:variant>
    </vt:vector>
  </HeadingPairs>
  <TitlesOfParts>
    <vt:vector size="29" baseType="lpstr">
      <vt:lpstr>Arial</vt:lpstr>
      <vt:lpstr>Segoe Script</vt:lpstr>
      <vt:lpstr>Symbol</vt:lpstr>
      <vt:lpstr>Times New Roman</vt:lpstr>
      <vt:lpstr>Standarddesign</vt:lpstr>
      <vt:lpstr>1_Standarddesign</vt:lpstr>
      <vt:lpstr>15_Standarddesign</vt:lpstr>
      <vt:lpstr>17_Standarddesign</vt:lpstr>
      <vt:lpstr>18_Standarddesign</vt:lpstr>
      <vt:lpstr>19_Standarddesign</vt:lpstr>
      <vt:lpstr>Übergang in die weiterführende Schule</vt:lpstr>
      <vt:lpstr>Die weiterführenden Schulformen</vt:lpstr>
      <vt:lpstr>Erprobungsstufe  im gegliederten Schulsystem</vt:lpstr>
      <vt:lpstr> Unterrichtsorganisation: Sekundarstufe I  HAUPTSCHULE </vt:lpstr>
      <vt:lpstr>Unterrichtsorganisation: Sekundarstufe I  HAUPTSCHULE - ABSCHLÜSSE</vt:lpstr>
      <vt:lpstr>Unterrichtsorganisation: Sekundarstufe I  REALSCHULE</vt:lpstr>
      <vt:lpstr>Unterrichtsorganisation: Sekundarstufe I  REALSCHULE - ABSCHLÜSSE</vt:lpstr>
      <vt:lpstr>Unterrichtsorganisation: Sekundarstufe I  GYMNASIUM (G 9)</vt:lpstr>
      <vt:lpstr>Unterrichtsorganisation: Sekundarstufe I  GYMNASIUM – ABSCHLÜSSE (G 9)</vt:lpstr>
      <vt:lpstr>Unterrichtsorganisation: Sekundarstufe I  GESAMTSCHULE</vt:lpstr>
      <vt:lpstr>Unterrichtsorganisation: Sekundarstufe I  GESAMTSCHULE - ABSCHLÜSSE</vt:lpstr>
      <vt:lpstr>NRW-Sportschule in Köln</vt:lpstr>
      <vt:lpstr>Gesetzliche Regelungen und Anmeldeverfahren</vt:lpstr>
      <vt:lpstr>Wichtige schulische Kriterien  </vt:lpstr>
      <vt:lpstr>Informationen zur Wahl der wfS </vt:lpstr>
      <vt:lpstr> Beratungsgespräch </vt:lpstr>
      <vt:lpstr>Begründete Empfehlung</vt:lpstr>
      <vt:lpstr>Anmeldeverfahren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Schuleingangsphase</dc:title>
  <dc:creator>Schulverwaltung</dc:creator>
  <cp:lastModifiedBy>schmidt-schiffers</cp:lastModifiedBy>
  <cp:revision>172</cp:revision>
  <cp:lastPrinted>2020-08-25T10:36:15Z</cp:lastPrinted>
  <dcterms:created xsi:type="dcterms:W3CDTF">2006-05-28T06:56:52Z</dcterms:created>
  <dcterms:modified xsi:type="dcterms:W3CDTF">2023-08-24T07:04:20Z</dcterms:modified>
</cp:coreProperties>
</file>